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</p:sldMasterIdLst>
  <p:notesMasterIdLst>
    <p:notesMasterId r:id="rId28"/>
  </p:notesMasterIdLst>
  <p:sldIdLst>
    <p:sldId id="256" r:id="rId3"/>
    <p:sldId id="258" r:id="rId4"/>
    <p:sldId id="257" r:id="rId5"/>
    <p:sldId id="279" r:id="rId6"/>
    <p:sldId id="259" r:id="rId7"/>
    <p:sldId id="260" r:id="rId8"/>
    <p:sldId id="261" r:id="rId9"/>
    <p:sldId id="269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3" r:id="rId19"/>
    <p:sldId id="272" r:id="rId20"/>
    <p:sldId id="280" r:id="rId21"/>
    <p:sldId id="281" r:id="rId22"/>
    <p:sldId id="277" r:id="rId23"/>
    <p:sldId id="278" r:id="rId24"/>
    <p:sldId id="274" r:id="rId25"/>
    <p:sldId id="275" r:id="rId26"/>
    <p:sldId id="276" r:id="rId27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3" autoAdjust="0"/>
    <p:restoredTop sz="94660"/>
  </p:normalViewPr>
  <p:slideViewPr>
    <p:cSldViewPr>
      <p:cViewPr varScale="1">
        <p:scale>
          <a:sx n="57" d="100"/>
          <a:sy n="57" d="100"/>
        </p:scale>
        <p:origin x="-82" y="-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A235-FBB9-40FF-BBFE-3AD380914955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56F1A-6526-4A3E-B1AF-B1A7A35BA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D6E4C-9CAD-4B4B-9264-E6ED1A5FF09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F4F8B-B853-4B89-A38A-A47963036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edweek.org/edweek/edtechresearcher/2012/11/if_you_meet_an_ipad_on_the_way_smash_it.html?cmp=ENL-EU-VIEWS2" TargetMode="External"/><Relationship Id="rId2" Type="http://schemas.openxmlformats.org/officeDocument/2006/relationships/hyperlink" Target="http://blogs.edweek.org/edweek/edtechresearcher/educationweekly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orkingwiththeexperts2012.wikispaces.com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458200" cy="2613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Working with the Experts </a:t>
            </a:r>
            <a:br>
              <a:rPr lang="en-US" b="1" dirty="0" smtClean="0"/>
            </a:br>
            <a:r>
              <a:rPr lang="en-US" b="1" dirty="0" smtClean="0"/>
              <a:t>Winter Wonderland of Technology for Students with Visual Impairments</a:t>
            </a:r>
            <a:endParaRPr lang="en-US" b="1" dirty="0"/>
          </a:p>
        </p:txBody>
      </p:sp>
      <p:pic>
        <p:nvPicPr>
          <p:cNvPr id="5" name="Picture 4" descr="Snowman 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971800"/>
            <a:ext cx="7767795" cy="32877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When do you have access to a copy machine during the work day?</a:t>
            </a:r>
            <a:endParaRPr lang="en-US" dirty="0">
              <a:effectLst/>
            </a:endParaRP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3074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33400" y="2209801"/>
            <a:ext cx="3733800" cy="31242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All the time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Most of the time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Some of the time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It is very limited depending on the school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Never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first “reading machine” was the _____  unveiled in 1976. 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4098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09600" y="2057400"/>
            <a:ext cx="4038600" cy="4221163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Xerox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IBM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err="1" smtClean="0"/>
              <a:t>Kurzweil</a:t>
            </a:r>
            <a:endParaRPr lang="en-US" dirty="0" smtClean="0"/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Royal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JAWS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cost of the original </a:t>
            </a:r>
            <a:r>
              <a:rPr lang="en-US" dirty="0" err="1" smtClean="0"/>
              <a:t>Kurzweil</a:t>
            </a:r>
            <a:r>
              <a:rPr lang="en-US" dirty="0" smtClean="0"/>
              <a:t> was…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72000" y="1714500"/>
          <a:ext cx="4572000" cy="5143500"/>
        </p:xfrm>
        <a:graphic>
          <a:graphicData uri="http://schemas.openxmlformats.org/presentationml/2006/ole">
            <p:oleObj spid="_x0000_s5122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304800" y="1600200"/>
            <a:ext cx="4267200" cy="48006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$3,000  to $5,000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$5,000 to $7,000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$10,000 to $15,000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$15,000 to $20,000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$20,000 to  $30,000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$30,000 to $50,000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$50,000 to $80,000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$80,000 to $100,000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Original </a:t>
            </a:r>
            <a:r>
              <a:rPr lang="en-US" dirty="0" err="1" smtClean="0"/>
              <a:t>Kurzweil</a:t>
            </a:r>
            <a:r>
              <a:rPr lang="en-US" dirty="0" smtClean="0"/>
              <a:t> was the size of …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6146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2133601"/>
            <a:ext cx="3962400" cy="35814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 table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 typewriter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 small copy machine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 desktop printer 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The first cell phones … </a:t>
            </a:r>
            <a:endParaRPr lang="en-US" dirty="0">
              <a:effectLst/>
            </a:endParaRP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7170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Weighed 2 pounds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Were introduced in 1983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Had a battery that lasted one hour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Cost $4,000 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#2 and #3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3600" y="5029200"/>
            <a:ext cx="4953000" cy="685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What’s this??</a:t>
            </a:r>
            <a:endParaRPr lang="en-US" sz="440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61441" name="Picture 1" descr="C:\Users\ratzlak.MYSDHC\Dropbox\Camera Uploads\2003-04-25 07.28.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04800"/>
            <a:ext cx="6477000" cy="45673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this??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8674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1"/>
            <a:ext cx="4038600" cy="37338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Copy machine for braille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Early Easy Bake Oven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Early braille writer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Early computer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workshop is not about technology!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workshop is about meeting the needs of students.  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 you Meet and iPad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Read and discuss at your table.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Meet an iPad on the Way, Smash It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0" y="5181600"/>
            <a:ext cx="6172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dirty="0" smtClean="0">
                <a:hlinkClick r:id="rId2"/>
              </a:rPr>
              <a:t>Justin Reich</a:t>
            </a:r>
            <a:r>
              <a:rPr lang="en-US" dirty="0" smtClean="0"/>
              <a:t> on November 4, 2012 8:34 </a:t>
            </a:r>
            <a:r>
              <a:rPr lang="en-US" dirty="0" smtClean="0"/>
              <a:t>PM</a:t>
            </a:r>
          </a:p>
          <a:p>
            <a:r>
              <a:rPr lang="en-US" sz="1000" dirty="0" smtClean="0">
                <a:hlinkClick r:id="rId3"/>
              </a:rPr>
              <a:t>http://</a:t>
            </a:r>
            <a:r>
              <a:rPr lang="en-US" sz="1000" dirty="0" smtClean="0">
                <a:hlinkClick r:id="rId3"/>
              </a:rPr>
              <a:t>blogs.edweek.org/edweek/edtechresearcher/2012/11/if_you_meet_an_ipad_on_the_way_smash_it.html?cmp=ENL-EU-VIEWS2</a:t>
            </a:r>
            <a:r>
              <a:rPr lang="en-US" sz="1000" dirty="0" smtClean="0"/>
              <a:t>  </a:t>
            </a:r>
            <a:endParaRPr lang="en-US" sz="1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way we are seeking is one where we prepare young people for a life of civic commitment, of self-reflection, and of meaningful work and contributions to community. The way is about unlocking student talent, compassion, and humanity. If the iPad distracts us from defining the way </a:t>
            </a:r>
            <a:r>
              <a:rPr lang="en-US" dirty="0" smtClean="0"/>
              <a:t>…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dirty="0" smtClean="0"/>
              <a:t>Welcome! </a:t>
            </a:r>
            <a:endParaRPr lang="en-US" sz="8000" dirty="0"/>
          </a:p>
        </p:txBody>
      </p:sp>
      <p:pic>
        <p:nvPicPr>
          <p:cNvPr id="6" name="Picture 5" descr="Snowman 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514600"/>
            <a:ext cx="8374464" cy="35445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Wikispaces webpage for this workshop.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8305800" cy="9906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hlinkClick r:id="rId2"/>
              </a:rPr>
              <a:t>https://workingwiththeexperts2012.wikispaces.com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7696200" cy="2819399"/>
          </a:xfrm>
        </p:spPr>
        <p:txBody>
          <a:bodyPr/>
          <a:lstStyle/>
          <a:p>
            <a:r>
              <a:rPr lang="en-US" dirty="0" smtClean="0"/>
              <a:t>Shalene LaMotte, Hillsborough County</a:t>
            </a:r>
          </a:p>
          <a:p>
            <a:r>
              <a:rPr lang="en-US" dirty="0" smtClean="0"/>
              <a:t>Peyton Short, Flagler County </a:t>
            </a:r>
          </a:p>
          <a:p>
            <a:r>
              <a:rPr lang="en-US" dirty="0" smtClean="0"/>
              <a:t>Others????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Right Tools for the Task = Success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Assessment Important??? </a:t>
            </a:r>
            <a:endParaRPr lang="en-US" dirty="0"/>
          </a:p>
        </p:txBody>
      </p:sp>
      <p:pic>
        <p:nvPicPr>
          <p:cNvPr id="6" name="Content Placeholder 5" descr="Assessment graph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8829986" cy="342899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9/18/2012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F8ED-8336-48A9-9DA1-474ECF37AC3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 a task/goal that your student needs to complete</a:t>
            </a:r>
          </a:p>
          <a:p>
            <a:r>
              <a:rPr lang="en-US" dirty="0" smtClean="0"/>
              <a:t>Take one of the techniques learned at the workshop</a:t>
            </a:r>
          </a:p>
          <a:p>
            <a:r>
              <a:rPr lang="en-US" dirty="0" smtClean="0"/>
              <a:t>Do a Pre-Test with your student as to “Present Level of Performance”</a:t>
            </a:r>
          </a:p>
          <a:p>
            <a:r>
              <a:rPr lang="en-US" dirty="0" smtClean="0"/>
              <a:t>Teach the new technique/device with the goal of accomplishing the student task</a:t>
            </a:r>
          </a:p>
          <a:p>
            <a:r>
              <a:rPr lang="en-US" dirty="0" smtClean="0"/>
              <a:t>Do a Post-Test to determine new learning /skills</a:t>
            </a:r>
          </a:p>
          <a:p>
            <a:r>
              <a:rPr lang="en-US" dirty="0" smtClean="0"/>
              <a:t>Write a report on the process and results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Project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 must use the technology to complete an academic or functional task</a:t>
            </a:r>
          </a:p>
          <a:p>
            <a:r>
              <a:rPr lang="en-US" dirty="0" smtClean="0"/>
              <a:t>Just “learning the keys of the </a:t>
            </a:r>
            <a:r>
              <a:rPr lang="en-US" dirty="0" err="1" smtClean="0"/>
              <a:t>BookPort</a:t>
            </a:r>
            <a:r>
              <a:rPr lang="en-US" dirty="0" smtClean="0"/>
              <a:t>” or “downloading an app” or “loading the paper in the Mountbatten” is not a task.  </a:t>
            </a:r>
          </a:p>
          <a:p>
            <a:r>
              <a:rPr lang="en-US" dirty="0" smtClean="0"/>
              <a:t>Those are learning to use the tool… not using the tool to complete a task. </a:t>
            </a:r>
          </a:p>
          <a:p>
            <a:r>
              <a:rPr lang="en-US" dirty="0" smtClean="0"/>
              <a:t>You have to know how to work the saw before you can cut wood ….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continued…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your homework project is submitted</a:t>
            </a:r>
          </a:p>
          <a:p>
            <a:r>
              <a:rPr lang="en-US" dirty="0" smtClean="0"/>
              <a:t>You will get to choose two of the following apps for  your own download!</a:t>
            </a:r>
          </a:p>
          <a:p>
            <a:pPr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b="1" dirty="0" err="1" smtClean="0"/>
              <a:t>iSight</a:t>
            </a:r>
            <a:r>
              <a:rPr lang="en-US" b="1" dirty="0" smtClean="0"/>
              <a:t>  ($11.99</a:t>
            </a:r>
          </a:p>
          <a:p>
            <a:pPr marL="850392" lvl="1" indent="-457200">
              <a:buAutoNum type="arabicPeriod" startAt="2"/>
            </a:pPr>
            <a:r>
              <a:rPr lang="en-US" b="1" dirty="0" smtClean="0"/>
              <a:t>Braille Pad Pro  ($24.99)</a:t>
            </a:r>
          </a:p>
          <a:p>
            <a:pPr marL="850392" lvl="1" indent="-457200">
              <a:buAutoNum type="arabicPeriod" startAt="2"/>
            </a:pPr>
            <a:r>
              <a:rPr lang="en-US" b="1" dirty="0" err="1" smtClean="0"/>
              <a:t>Read2Go</a:t>
            </a:r>
            <a:r>
              <a:rPr lang="en-US" b="1" dirty="0" smtClean="0"/>
              <a:t>  ($19.99)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Good news!</a:t>
            </a:r>
            <a:endParaRPr lang="en-US" dirty="0"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dirty="0" smtClean="0"/>
              <a:t>Schedules</a:t>
            </a:r>
          </a:p>
          <a:p>
            <a:pPr lvl="1"/>
            <a:r>
              <a:rPr lang="en-US" dirty="0" smtClean="0"/>
              <a:t>Thursday </a:t>
            </a:r>
          </a:p>
          <a:p>
            <a:pPr lvl="1"/>
            <a:r>
              <a:rPr lang="en-US" dirty="0" smtClean="0"/>
              <a:t>Friday</a:t>
            </a:r>
          </a:p>
          <a:p>
            <a:r>
              <a:rPr lang="en-US" dirty="0" smtClean="0"/>
              <a:t>Breaks and Lunch</a:t>
            </a:r>
          </a:p>
          <a:p>
            <a:r>
              <a:rPr lang="en-US" dirty="0" smtClean="0"/>
              <a:t>Restrooms </a:t>
            </a:r>
          </a:p>
          <a:p>
            <a:r>
              <a:rPr lang="en-US" dirty="0" smtClean="0"/>
              <a:t>Drinks and Snacks</a:t>
            </a:r>
          </a:p>
          <a:p>
            <a:r>
              <a:rPr lang="en-US" dirty="0" smtClean="0"/>
              <a:t>Rooms and Topics</a:t>
            </a:r>
          </a:p>
          <a:p>
            <a:r>
              <a:rPr lang="en-US" dirty="0" smtClean="0"/>
              <a:t>Braille Challenge – Bag Lady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Ready! </a:t>
            </a:r>
            <a:endParaRPr lang="en-US" dirty="0"/>
          </a:p>
        </p:txBody>
      </p:sp>
      <p:pic>
        <p:nvPicPr>
          <p:cNvPr id="5" name="Picture 4" descr="Winter wonder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828800"/>
            <a:ext cx="4572000" cy="304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371600"/>
            <a:ext cx="7772400" cy="4254691"/>
          </a:xfrm>
        </p:spPr>
        <p:txBody>
          <a:bodyPr/>
          <a:lstStyle/>
          <a:p>
            <a:r>
              <a:rPr lang="en-US" dirty="0" smtClean="0"/>
              <a:t>Kathee Cagle, Cathy </a:t>
            </a:r>
            <a:r>
              <a:rPr lang="en-US" dirty="0" err="1" smtClean="0"/>
              <a:t>Babbit</a:t>
            </a:r>
            <a:r>
              <a:rPr lang="en-US" dirty="0" smtClean="0"/>
              <a:t>, and Denise Battle for the Snowmen and decorations!</a:t>
            </a:r>
          </a:p>
          <a:p>
            <a:r>
              <a:rPr lang="en-US" dirty="0" smtClean="0"/>
              <a:t>Doubletree Hotel for the Cookies!</a:t>
            </a:r>
          </a:p>
          <a:p>
            <a:r>
              <a:rPr lang="en-US" dirty="0" smtClean="0"/>
              <a:t>Jeff Fitterman and Curtis Nelson for setting-up technology and rooms</a:t>
            </a:r>
          </a:p>
          <a:p>
            <a:r>
              <a:rPr lang="en-US" dirty="0" err="1" smtClean="0"/>
              <a:t>FDLRS</a:t>
            </a:r>
            <a:r>
              <a:rPr lang="en-US" dirty="0" smtClean="0"/>
              <a:t> for the use of the Poster Maker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to …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Patient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Patient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Patient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It is technology and we have tried to plan for every contingency … but stuff happens.  Your fellow teachers have put a lot of time and energy into these presentations.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43400" cy="1143000"/>
          </a:xfrm>
        </p:spPr>
        <p:txBody>
          <a:bodyPr/>
          <a:lstStyle/>
          <a:p>
            <a:r>
              <a:rPr lang="en-US" dirty="0" smtClean="0"/>
              <a:t>Ground Rules</a:t>
            </a:r>
            <a:endParaRPr lang="en-US" dirty="0"/>
          </a:p>
        </p:txBody>
      </p:sp>
      <p:pic>
        <p:nvPicPr>
          <p:cNvPr id="4" name="Picture 3" descr="S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685800"/>
            <a:ext cx="3505200" cy="233588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Your Teachers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Tiffany Barbieri</a:t>
            </a:r>
          </a:p>
          <a:p>
            <a:r>
              <a:rPr lang="en-US" dirty="0" smtClean="0"/>
              <a:t>Chelsea Bridges</a:t>
            </a:r>
          </a:p>
          <a:p>
            <a:r>
              <a:rPr lang="en-US" dirty="0" smtClean="0"/>
              <a:t>Susie Coleman</a:t>
            </a:r>
          </a:p>
          <a:p>
            <a:r>
              <a:rPr lang="en-US" dirty="0" smtClean="0"/>
              <a:t>Sue Glaser</a:t>
            </a:r>
          </a:p>
          <a:p>
            <a:r>
              <a:rPr lang="en-US" dirty="0" smtClean="0"/>
              <a:t>Jennifer Hyland</a:t>
            </a:r>
          </a:p>
          <a:p>
            <a:r>
              <a:rPr lang="en-US" dirty="0" smtClean="0"/>
              <a:t>Kathy Kremplewski</a:t>
            </a:r>
          </a:p>
          <a:p>
            <a:r>
              <a:rPr lang="en-US" dirty="0" smtClean="0"/>
              <a:t>Shalene LaMotte</a:t>
            </a:r>
          </a:p>
          <a:p>
            <a:r>
              <a:rPr lang="en-US" dirty="0" smtClean="0"/>
              <a:t>Jill Pfluke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1481138"/>
            <a:ext cx="4038600" cy="4525962"/>
          </a:xfrm>
        </p:spPr>
        <p:txBody>
          <a:bodyPr>
            <a:normAutofit/>
          </a:bodyPr>
          <a:lstStyle/>
          <a:p>
            <a:r>
              <a:rPr lang="en-US" dirty="0" smtClean="0"/>
              <a:t>Kay Ratzlaff</a:t>
            </a:r>
          </a:p>
          <a:p>
            <a:r>
              <a:rPr lang="en-US" dirty="0" smtClean="0"/>
              <a:t>Maureen Rich</a:t>
            </a:r>
          </a:p>
          <a:p>
            <a:r>
              <a:rPr lang="en-US" dirty="0" smtClean="0"/>
              <a:t>Shannyn Robertson</a:t>
            </a:r>
          </a:p>
          <a:p>
            <a:r>
              <a:rPr lang="en-US" dirty="0" smtClean="0"/>
              <a:t>Eddie Ryan</a:t>
            </a:r>
          </a:p>
          <a:p>
            <a:r>
              <a:rPr lang="en-US" dirty="0" smtClean="0"/>
              <a:t>Lois Sanders</a:t>
            </a:r>
          </a:p>
          <a:p>
            <a:r>
              <a:rPr lang="en-US" dirty="0" smtClean="0"/>
              <a:t>Jeff Schwartz</a:t>
            </a:r>
          </a:p>
          <a:p>
            <a:r>
              <a:rPr lang="en-US" dirty="0" smtClean="0"/>
              <a:t>Laura Thompson</a:t>
            </a:r>
          </a:p>
          <a:p>
            <a:r>
              <a:rPr lang="en-US" dirty="0" smtClean="0"/>
              <a:t>Andrea Wallace</a:t>
            </a:r>
          </a:p>
          <a:p>
            <a:r>
              <a:rPr lang="en-US" dirty="0" smtClean="0"/>
              <a:t>Anna Whitman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50px-Mimeograph_sv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371600"/>
            <a:ext cx="6972549" cy="42672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this?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this?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7650" name="Chart" r:id="rId5" imgW="4572000" imgH="5143500" progId="MSGraph.Chart.8">
              <p:embed followColorScheme="full"/>
            </p:oleObj>
          </a:graphicData>
        </a:graphic>
      </p:graphicFrame>
      <p:pic>
        <p:nvPicPr>
          <p:cNvPr id="12" name="Picture 11" descr="250px-Mimeograph_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152400"/>
            <a:ext cx="1905000" cy="1165860"/>
          </a:xfrm>
          <a:prstGeom prst="rect">
            <a:avLst/>
          </a:prstGeom>
        </p:spPr>
      </p:pic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33400" y="1905001"/>
            <a:ext cx="3962400" cy="35814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Reel to Reel audio tape maker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Early copy machine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Thermoform for tactile graphics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Braille press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Do you remember using your first real copy machine?</a:t>
            </a:r>
            <a:endParaRPr lang="en-US" dirty="0">
              <a:effectLst/>
            </a:endParaRP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050" name="Chart" r:id="rId5" imgW="4572000" imgH="514350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2133601"/>
            <a:ext cx="4267200" cy="2971800"/>
          </a:xfrm>
        </p:spPr>
        <p:txBody>
          <a:bodyPr>
            <a:no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Yes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smtClean="0"/>
              <a:t>Kind of…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dirty="0" err="1" smtClean="0"/>
              <a:t>OMG</a:t>
            </a:r>
            <a:r>
              <a:rPr lang="en-US" dirty="0" smtClean="0"/>
              <a:t>…You didn’t have copy machines???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BULLETTYPE" val="3"/>
  <p:tag name="RESPCOUNTERSTYLE" val="-1"/>
  <p:tag name="INPUTSOURCE" val="1"/>
  <p:tag name="BACKUPMAINTENANCE" val="7"/>
  <p:tag name="ROTATIONINTERVAL" val="2"/>
  <p:tag name="RACERSMAXDISPLAYED" val="5"/>
  <p:tag name="TEAMSINLEADERBOARD" val="6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COLORS" val="0"/>
  <p:tag name="MULTIRESPDIVISOR" val="1"/>
  <p:tag name="INCORRECTPOINTVALUE" val="0"/>
  <p:tag name="AUTOADJUSTPARTRANGE" val="True"/>
  <p:tag name="FIBNUMRESULTS" val="5"/>
  <p:tag name="PRRESPONSE2" val="9"/>
  <p:tag name="PRRESPONSE6" val="5"/>
  <p:tag name="PRRESPONSE10" val="1"/>
  <p:tag name="POWERPOINTVERSION" val="12.0"/>
  <p:tag name="CSVFORMAT" val="0"/>
  <p:tag name="RESPCOUNTERFORMAT" val="0"/>
  <p:tag name="ALLOWDUPLICATES" val="False"/>
  <p:tag name="REVIEWONLY" val="False"/>
  <p:tag name="RACEANIMATIONSPEED" val="3"/>
  <p:tag name="BUBBLENAMEVISIBLE" val="True"/>
  <p:tag name="CUSTOMGRIDBACKCOLOR" val="-722948"/>
  <p:tag name="USESCHEMECOLORS" val="True"/>
  <p:tag name="GRIDROTATIONINTERVAL" val="2"/>
  <p:tag name="POLLINGCYCLE" val="2"/>
  <p:tag name="INCLUDEPPT" val="True"/>
  <p:tag name="REALTIMEBACKUPPATH" val="C:\Kay's Docs\TurningPoint\Sessions"/>
  <p:tag name="FIBDISPLAYRESULTS" val="True"/>
  <p:tag name="PRRESPONSE3" val="8"/>
  <p:tag name="PRRESPONSE8" val="3"/>
  <p:tag name="TPVERSION" val="2008"/>
  <p:tag name="ANSWERNOWSTYLE" val="-1"/>
  <p:tag name="COUNTDOWNSECONDS" val="10"/>
  <p:tag name="AUTOADVANCE" val="False"/>
  <p:tag name="SKIPREMAININGRACESLIDES" val="True"/>
  <p:tag name="BUBBLEGROUPING" val="3"/>
  <p:tag name="CUSTOMCELLBACKCOLOR3" val="-268652"/>
  <p:tag name="AUTOSIZEGRID" val="True"/>
  <p:tag name="RESETCHARTS" val="True"/>
  <p:tag name="REALTIMEBACKUP" val="False"/>
  <p:tag name="FIBINCLUDEOTHER" val="True"/>
  <p:tag name="PRRESPONSE5" val="6"/>
  <p:tag name="ALWAYSOPENPOLL" val="False"/>
  <p:tag name="ANSWERNOWTEXT" val="Answer Now"/>
  <p:tag name="BACKUPSESSIONS" val="True"/>
  <p:tag name="RACEENDPOINTS" val="100"/>
  <p:tag name="DEFAULTNUMTEAMS" val="6"/>
  <p:tag name="DISPLAYDEVICENUMBER" val="True"/>
  <p:tag name="CHARTLABELS" val="0"/>
  <p:tag name="ZEROBASED" val="False"/>
  <p:tag name="PRRESPONSE1" val="10"/>
  <p:tag name="SHOWFLASHWARNING" val="True"/>
  <p:tag name="COUNTDOWNSTYLE" val="-1"/>
  <p:tag name="AUTOUPDATEALIASES" val="True"/>
  <p:tag name="BUBBLESIZEVISIBLE" val="True"/>
  <p:tag name="GRIDOPACITY" val="90"/>
  <p:tag name="ALLOWUSERFEEDBACK" val="True"/>
  <p:tag name="FIBDISPLAYKEYWORDS" val="True"/>
  <p:tag name="SHOWBARVISIBLE" val="True"/>
  <p:tag name="NUMRESPONSES" val="1"/>
  <p:tag name="MAXRESPONDERS" val="1"/>
  <p:tag name="GRIDPOSITION" val="1"/>
  <p:tag name="CHARTSCALE" val="True"/>
  <p:tag name="PRRESPONSE9" val="2"/>
  <p:tag name="CHARTVALUEFORMAT" val="0%"/>
  <p:tag name="CUSTOMCELLBACKCOLOR2" val="-13395457"/>
  <p:tag name="CORRECTPOINTVALUE" val="100"/>
  <p:tag name="USESECONDARYMONITOR" val="True"/>
  <p:tag name="PARTICIPANTSINLEADERBOARD" val="6"/>
  <p:tag name="INCLUDENONRESPONDERS" val="False"/>
  <p:tag name="SAVECSVWITHSESSION" val="True"/>
  <p:tag name="DISPLAYNAME" val="True"/>
  <p:tag name="PRRESPONSE7" val="4"/>
  <p:tag name="GRIDFONTSIZE" val="12"/>
  <p:tag name="STDCHART" val="1"/>
  <p:tag name="RESPTABLESTYLE" val="-1"/>
  <p:tag name="CUSTOMCELLBACKCOLOR1" val="-657956"/>
  <p:tag name="PRRESPONSE4" val="7"/>
  <p:tag name="ADVANCEDSETTINGSVIEW" val="False"/>
  <p:tag name="DELIMITERS" val="3.1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6B51128DB14D749E3B56055D26CE20"/>
  <p:tag name="SLIDEID" val="186B51128DB14D749E3B56055D26CE20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Do you remember your first real copy machine?"/>
  <p:tag name="ANSWERSALIAS" val="Yes|smicln|Kind of…|smicln|OMG…You didn’t have copy machines???"/>
  <p:tag name="VALUES" val="No Value|smicln|No Value|smicln|No Val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9"/>
  <p:tag name="FONTSIZE" val="27"/>
  <p:tag name="BULLETTYPE" val="ppBulletArabicPeriod"/>
  <p:tag name="ANSWERTEXT" val="Yes&#10;Kind of…&#10;OMG…You didn’t have copy machines???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8D0646101154BC8AA356CAE30B12246"/>
  <p:tag name="SLIDEID" val="88D0646101154BC8AA356CAE30B12246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When do you have access to a copy machine?"/>
  <p:tag name="ANSWERSALIAS" val="All the time|smicln|Most of the time|smicln|Some of the time|smicln|Never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2"/>
  <p:tag name="FONTSIZE" val="27"/>
  <p:tag name="BULLETTYPE" val="ppBulletArabicPeriod"/>
  <p:tag name="ANSWERTEXT" val="All the time&#10;Most of the time&#10;Some of the time&#10;Nev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4C6C40377324CA49039E7C11CD6BF5D"/>
  <p:tag name="SLIDEID" val="54C6C40377324CA49039E7C11CD6BF5D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The first “reading machine” was the …"/>
  <p:tag name="ANSWERSALIAS" val="Xerox|smicln|IBM|smicln|Kurzweil|smicln|Royal|smicln|JAWS"/>
  <p:tag name="VALUES" val="No Value|smicln|No Value|smicln|No Value|smicln|No Value|smicln|No Val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29"/>
  <p:tag name="FONTSIZE" val="27"/>
  <p:tag name="BULLETTYPE" val="ppBulletArabicPeriod"/>
  <p:tag name="ANSWERTEXT" val="Xerox&#10;IBM&#10;Kurzweil&#10;Royal&#10;JAW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AC1FE7CA0174BE7A0774622A9B1EB50"/>
  <p:tag name="SLIDEID" val="FAC1FE7CA0174BE7A0774622A9B1EB50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The cost of the original Kurzweil was…"/>
  <p:tag name="ANSWERSALIAS" val="$3,000  to $5,000|smicln|$5,000 to $7,000|smicln|$10,000 to $15,000|smicln|$15,000 to $20,000|smicln|$20,000 to  $30,000|smicln|$30,000 to $50,000|smicln|$50,000 to $80,000|smicln|$80,000 to $100,000"/>
  <p:tag name="VALUES" val="No Value|smicln|No Value|smicln|No Value|smicln|No Value|smicln|No Value|smicln|No Value|smicln|No Value|smicln|No Val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50"/>
  <p:tag name="FONTSIZE" val="27"/>
  <p:tag name="BULLETTYPE" val="ppBulletArabicPeriod"/>
  <p:tag name="ANSWERTEXT" val="$3,000  to $5,000&#10;$5,000 to $7,000&#10;$10,000 to $15,000&#10;$15,000 to $20,000&#10;$20,000 to  $30,000&#10;$30,000 to $50,000&#10;$50,000 to $80,000&#10;$80,000 to $100,00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6A4D367EF714D67A2B02F9D8E2E8037"/>
  <p:tag name="SLIDEID" val="86A4D367EF714D67A2B02F9D8E2E803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The Original Kurzweil was the size of"/>
  <p:tag name="ANSWERSALIAS" val="A table|smicln|A typewriter|smicln|A small copy machine|smicln|A desktop printer 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27"/>
  <p:tag name="BULLETTYPE" val="ppBulletArabicPeriod"/>
  <p:tag name="ANSWERTEXT" val="A table&#10;A typewriter&#10;A small copy machine&#10;A desktop printer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84961A1F5784900934968E29C2B02BF"/>
  <p:tag name="SLIDEID" val="784961A1F5784900934968E29C2B02BF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The first cell phones … "/>
  <p:tag name="ANSWERSALIAS" val="Weighed 2 pounds|smicln|Were introduced in 1983|smicln|Had a battery that lasted one hour|smicln|Cost $4,000 |smicln|All of the above|smicln|#2 and #3"/>
  <p:tag name="VALUES" val="No Value|smicln|No Value|smicln|No Value|smicln|No Value|smicln|No Value|smicln|No Val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6"/>
  <p:tag name="ANSWERBULLETS" val="3"/>
  <p:tag name="TEXTLENGTH" val="115"/>
  <p:tag name="FONTSIZE" val="27"/>
  <p:tag name="BULLETTYPE" val="ppBulletArabicPeriod"/>
  <p:tag name="ANSWERTEXT" val="Weighed 2 pounds&#10;Were introduced in 1983&#10;Had a battery that lasted one hour&#10;Cost $4,000 &#10;All of the above&#10;#2 and #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9C7B015B2C74AC3954CDBCEF9659C40"/>
  <p:tag name="SLIDEID" val="99C7B015B2C74AC3954CDBCEF9659C40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What’s this??"/>
  <p:tag name="ANSWERSALIAS" val="Copy machine for braille|smicln|Early Easy Bake Oven|smicln|Medieval torture machine|smicln|Early computer"/>
  <p:tag name="VALUES" val="No Value|smicln|No Value|smicln|No Value|smicln|No Val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5"/>
  <p:tag name="FONTSIZE" val="27"/>
  <p:tag name="BULLETTYPE" val="ppBulletArabicPeriod"/>
  <p:tag name="ANSWERTEXT" val="Copy machine for braille&#10;Early Easy Bake Oven&#10;Medieval torture machine&#10;Early compu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68CECC59814D0799BAEA0BCF155677"/>
  <p:tag name="SLIDEID" val="3268CECC59814D0799BAEA0BCF15567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NUMRESPONSES" val="1"/>
  <p:tag name="AUTOADVANCE" val="False"/>
  <p:tag name="DELIMITERS" val="3.1"/>
  <p:tag name="VALUEFORMAT" val="0%"/>
  <p:tag name="RESTORECOUNTDOWNTIMER" val="False"/>
  <p:tag name="COUNTDOWNSECONDS" val="10"/>
  <p:tag name="QUESTIONALIAS" val="What is this? "/>
  <p:tag name="ANSWERSALIAS" val="Reel to Reel audio tape maker|smicln|Early copy machine|smicln|Thermoform for tactile graphics|smicln|Braille press"/>
  <p:tag name="VALUES" val="No Value|smicln|No Value|smicln|No Value|smicln|No Val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4"/>
  <p:tag name="FONTSIZE" val="27"/>
  <p:tag name="BULLETTYPE" val="ppBulletArabicPeriod"/>
  <p:tag name="ANSWERTEXT" val="Reel to Reel audio tape maker&#10;Early copy machine&#10;Thermoform for tactile graphics&#10;Braille press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263</TotalTime>
  <Words>676</Words>
  <Application>Microsoft Office PowerPoint</Application>
  <PresentationFormat>On-screen Show (4:3)</PresentationFormat>
  <Paragraphs>126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Concourse</vt:lpstr>
      <vt:lpstr>Office Theme</vt:lpstr>
      <vt:lpstr>Chart</vt:lpstr>
      <vt:lpstr>Working with the Experts  Winter Wonderland of Technology for Students with Visual Impairments</vt:lpstr>
      <vt:lpstr>Welcome! </vt:lpstr>
      <vt:lpstr>Get Ready! </vt:lpstr>
      <vt:lpstr>Thanks to …</vt:lpstr>
      <vt:lpstr>Ground Rules</vt:lpstr>
      <vt:lpstr>Your Teachers</vt:lpstr>
      <vt:lpstr>What’s this?</vt:lpstr>
      <vt:lpstr>What is this? </vt:lpstr>
      <vt:lpstr>Do you remember using your first real copy machine?</vt:lpstr>
      <vt:lpstr>When do you have access to a copy machine during the work day?</vt:lpstr>
      <vt:lpstr>The first “reading machine” was the _____  unveiled in 1976.  </vt:lpstr>
      <vt:lpstr>The cost of the original Kurzweil was…</vt:lpstr>
      <vt:lpstr>The Original Kurzweil was the size of …</vt:lpstr>
      <vt:lpstr>The first cell phones … </vt:lpstr>
      <vt:lpstr>What’s this??</vt:lpstr>
      <vt:lpstr>What’s this??</vt:lpstr>
      <vt:lpstr>This workshop is not about technology! </vt:lpstr>
      <vt:lpstr>If you Meet and iPad …</vt:lpstr>
      <vt:lpstr>If You Meet an iPad on the Way, Smash It </vt:lpstr>
      <vt:lpstr>Wikispaces webpage for this workshop.</vt:lpstr>
      <vt:lpstr>Right Tools for the Task = Success</vt:lpstr>
      <vt:lpstr>Why is Assessment Important??? </vt:lpstr>
      <vt:lpstr>Homework Project</vt:lpstr>
      <vt:lpstr>Homework continued…</vt:lpstr>
      <vt:lpstr>Good news!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the Experts  Winter Wonderland of Technology for Students with Visual Impairments</dc:title>
  <dc:creator>Kay Ratzlaff</dc:creator>
  <cp:lastModifiedBy>Kay Ratzlaff</cp:lastModifiedBy>
  <cp:revision>14</cp:revision>
  <dcterms:created xsi:type="dcterms:W3CDTF">2012-12-03T01:54:08Z</dcterms:created>
  <dcterms:modified xsi:type="dcterms:W3CDTF">2012-12-06T03:46:01Z</dcterms:modified>
</cp:coreProperties>
</file>